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mv" ContentType="video/x-ms-wm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7" r:id="rId2"/>
    <p:sldId id="256" r:id="rId3"/>
    <p:sldId id="258" r:id="rId4"/>
    <p:sldId id="260" r:id="rId5"/>
    <p:sldId id="261" r:id="rId6"/>
    <p:sldId id="262" r:id="rId7"/>
    <p:sldId id="263" r:id="rId8"/>
    <p:sldId id="264" r:id="rId9"/>
    <p:sldId id="265" r:id="rId10"/>
    <p:sldId id="271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6" autoAdjust="0"/>
    <p:restoredTop sz="94660"/>
  </p:normalViewPr>
  <p:slideViewPr>
    <p:cSldViewPr snapToGrid="0">
      <p:cViewPr varScale="1">
        <p:scale>
          <a:sx n="63" d="100"/>
          <a:sy n="63" d="100"/>
        </p:scale>
        <p:origin x="56" y="22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言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3/5/2021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3/5/2021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3/5/2021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3/5/2021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3/5/2021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3/5/2021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3/5/2021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3/5/2021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3/5/2021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1" r:id="rId3"/>
    <p:sldLayoutId id="2147483666" r:id="rId4"/>
    <p:sldLayoutId id="2147483653" r:id="rId5"/>
    <p:sldLayoutId id="2147483654" r:id="rId6"/>
    <p:sldLayoutId id="2147483655" r:id="rId7"/>
    <p:sldLayoutId id="2147483667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41BAB85-B7EA-4158-A8A1-D0632A60D6E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024EA7B-8EB9-42FD-9499-230FB78D875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95485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509DB3-BBDD-43F2-8E43-9E22C7DB9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Genetic Algorithm</a:t>
            </a:r>
            <a:endParaRPr lang="zh-CN" alt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04095C9-9281-4CC2-9B88-248F2F168A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8297" y="1457253"/>
            <a:ext cx="1042987" cy="1234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C8C7145E-56C7-47FE-9F14-EE82B4711F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986" y="2959391"/>
            <a:ext cx="1042987" cy="1234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FD618581-9C92-4517-A365-827548B519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8825" y="2981566"/>
            <a:ext cx="1042987" cy="1234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B4CE33FE-5C79-4B2F-B60D-F70D264651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3998165" y="2959391"/>
            <a:ext cx="1042987" cy="1234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44A48220-4C6A-41FE-9926-C4808A8276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2358" y="2975955"/>
            <a:ext cx="1052468" cy="124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7A2BB1A2-CA88-4D06-B321-405C8C93BE39}"/>
              </a:ext>
            </a:extLst>
          </p:cNvPr>
          <p:cNvCxnSpPr>
            <a:endCxn id="5" idx="0"/>
          </p:cNvCxnSpPr>
          <p:nvPr/>
        </p:nvCxnSpPr>
        <p:spPr>
          <a:xfrm flipH="1">
            <a:off x="1544480" y="2717270"/>
            <a:ext cx="705311" cy="2421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9FBBB8F0-63D8-4A67-9CE2-A33840AAD035}"/>
              </a:ext>
            </a:extLst>
          </p:cNvPr>
          <p:cNvCxnSpPr>
            <a:endCxn id="6" idx="0"/>
          </p:cNvCxnSpPr>
          <p:nvPr/>
        </p:nvCxnSpPr>
        <p:spPr>
          <a:xfrm>
            <a:off x="2249791" y="2717270"/>
            <a:ext cx="320528" cy="2642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6527C244-7142-4338-BFD2-37DF92A7C69D}"/>
              </a:ext>
            </a:extLst>
          </p:cNvPr>
          <p:cNvCxnSpPr>
            <a:endCxn id="9" idx="0"/>
          </p:cNvCxnSpPr>
          <p:nvPr/>
        </p:nvCxnSpPr>
        <p:spPr>
          <a:xfrm>
            <a:off x="2249791" y="2717270"/>
            <a:ext cx="1328801" cy="2586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FA1723EF-7993-40B4-A190-C98904AC10D2}"/>
              </a:ext>
            </a:extLst>
          </p:cNvPr>
          <p:cNvCxnSpPr>
            <a:endCxn id="7" idx="2"/>
          </p:cNvCxnSpPr>
          <p:nvPr/>
        </p:nvCxnSpPr>
        <p:spPr>
          <a:xfrm>
            <a:off x="2249791" y="2717270"/>
            <a:ext cx="2269867" cy="2421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矩形 27">
            <a:extLst>
              <a:ext uri="{FF2B5EF4-FFF2-40B4-BE49-F238E27FC236}">
                <a16:creationId xmlns:a16="http://schemas.microsoft.com/office/drawing/2014/main" id="{C80ED299-3128-4835-8221-D0A5DEFC2533}"/>
              </a:ext>
            </a:extLst>
          </p:cNvPr>
          <p:cNvSpPr/>
          <p:nvPr/>
        </p:nvSpPr>
        <p:spPr>
          <a:xfrm>
            <a:off x="3578592" y="3734023"/>
            <a:ext cx="218852" cy="1117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等腰三角形 14">
            <a:extLst>
              <a:ext uri="{FF2B5EF4-FFF2-40B4-BE49-F238E27FC236}">
                <a16:creationId xmlns:a16="http://schemas.microsoft.com/office/drawing/2014/main" id="{F5513449-A1F4-4B8F-95DA-69C7EDBB4B7F}"/>
              </a:ext>
            </a:extLst>
          </p:cNvPr>
          <p:cNvSpPr/>
          <p:nvPr/>
        </p:nvSpPr>
        <p:spPr>
          <a:xfrm>
            <a:off x="7217092" y="1670943"/>
            <a:ext cx="1042987" cy="579120"/>
          </a:xfrm>
          <a:prstGeom prst="triangle">
            <a:avLst>
              <a:gd name="adj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等腰三角形 16">
            <a:extLst>
              <a:ext uri="{FF2B5EF4-FFF2-40B4-BE49-F238E27FC236}">
                <a16:creationId xmlns:a16="http://schemas.microsoft.com/office/drawing/2014/main" id="{7B909ED1-62DC-4899-A294-D8412A69CCB4}"/>
              </a:ext>
            </a:extLst>
          </p:cNvPr>
          <p:cNvSpPr/>
          <p:nvPr/>
        </p:nvSpPr>
        <p:spPr>
          <a:xfrm>
            <a:off x="6174104" y="3094096"/>
            <a:ext cx="1042988" cy="579120"/>
          </a:xfrm>
          <a:prstGeom prst="triangle">
            <a:avLst>
              <a:gd name="adj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等腰三角形 18">
            <a:extLst>
              <a:ext uri="{FF2B5EF4-FFF2-40B4-BE49-F238E27FC236}">
                <a16:creationId xmlns:a16="http://schemas.microsoft.com/office/drawing/2014/main" id="{6FCF8E17-0842-4F8B-9E70-D37E628636C5}"/>
              </a:ext>
            </a:extLst>
          </p:cNvPr>
          <p:cNvSpPr/>
          <p:nvPr/>
        </p:nvSpPr>
        <p:spPr>
          <a:xfrm>
            <a:off x="6823334" y="4246880"/>
            <a:ext cx="1911828" cy="280154"/>
          </a:xfrm>
          <a:prstGeom prst="triangle">
            <a:avLst>
              <a:gd name="adj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等腰三角形 19">
            <a:extLst>
              <a:ext uri="{FF2B5EF4-FFF2-40B4-BE49-F238E27FC236}">
                <a16:creationId xmlns:a16="http://schemas.microsoft.com/office/drawing/2014/main" id="{B165C10C-2BCE-4018-95C2-A2AB4850300C}"/>
              </a:ext>
            </a:extLst>
          </p:cNvPr>
          <p:cNvSpPr/>
          <p:nvPr/>
        </p:nvSpPr>
        <p:spPr>
          <a:xfrm>
            <a:off x="8569679" y="2823727"/>
            <a:ext cx="1042987" cy="579120"/>
          </a:xfrm>
          <a:prstGeom prst="triangle">
            <a:avLst>
              <a:gd name="adj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EA5A7292-7D5F-4A4B-B9F6-49D72A177B12}"/>
              </a:ext>
            </a:extLst>
          </p:cNvPr>
          <p:cNvSpPr/>
          <p:nvPr/>
        </p:nvSpPr>
        <p:spPr>
          <a:xfrm>
            <a:off x="8569679" y="3402847"/>
            <a:ext cx="1042987" cy="2801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AE0AB5AD-529D-49FD-8CA0-5414CF3A6319}"/>
              </a:ext>
            </a:extLst>
          </p:cNvPr>
          <p:cNvCxnSpPr>
            <a:cxnSpLocks/>
          </p:cNvCxnSpPr>
          <p:nvPr/>
        </p:nvCxnSpPr>
        <p:spPr>
          <a:xfrm flipH="1">
            <a:off x="6908800" y="2494280"/>
            <a:ext cx="713312" cy="4974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DE737A7B-D1F6-49AB-8D0C-DB507975837C}"/>
              </a:ext>
            </a:extLst>
          </p:cNvPr>
          <p:cNvCxnSpPr>
            <a:cxnSpLocks/>
          </p:cNvCxnSpPr>
          <p:nvPr/>
        </p:nvCxnSpPr>
        <p:spPr>
          <a:xfrm>
            <a:off x="7633353" y="2494280"/>
            <a:ext cx="105232" cy="15740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2DF923BF-24E3-43D5-AAED-EE16EA75F313}"/>
              </a:ext>
            </a:extLst>
          </p:cNvPr>
          <p:cNvCxnSpPr>
            <a:cxnSpLocks/>
          </p:cNvCxnSpPr>
          <p:nvPr/>
        </p:nvCxnSpPr>
        <p:spPr>
          <a:xfrm>
            <a:off x="7622113" y="2550802"/>
            <a:ext cx="1318687" cy="4409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框 31">
            <a:extLst>
              <a:ext uri="{FF2B5EF4-FFF2-40B4-BE49-F238E27FC236}">
                <a16:creationId xmlns:a16="http://schemas.microsoft.com/office/drawing/2014/main" id="{7C8E438E-06C7-4981-A258-496C25AEB507}"/>
              </a:ext>
            </a:extLst>
          </p:cNvPr>
          <p:cNvSpPr txBox="1"/>
          <p:nvPr/>
        </p:nvSpPr>
        <p:spPr>
          <a:xfrm>
            <a:off x="3052358" y="1724658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/>
              <a:t>猴子进化史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8D001996-D643-4556-A127-E1FCDB771283}"/>
              </a:ext>
            </a:extLst>
          </p:cNvPr>
          <p:cNvSpPr txBox="1"/>
          <p:nvPr/>
        </p:nvSpPr>
        <p:spPr>
          <a:xfrm>
            <a:off x="6405158" y="909786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/>
              <a:t>车鼻进化史</a:t>
            </a:r>
          </a:p>
        </p:txBody>
      </p:sp>
      <p:pic>
        <p:nvPicPr>
          <p:cNvPr id="34" name="Picture 2">
            <a:extLst>
              <a:ext uri="{FF2B5EF4-FFF2-40B4-BE49-F238E27FC236}">
                <a16:creationId xmlns:a16="http://schemas.microsoft.com/office/drawing/2014/main" id="{12C9E2FB-0D22-4DFA-9ABF-EA14840D50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00" y="1457253"/>
            <a:ext cx="1042987" cy="1234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等腰三角形 34">
            <a:extLst>
              <a:ext uri="{FF2B5EF4-FFF2-40B4-BE49-F238E27FC236}">
                <a16:creationId xmlns:a16="http://schemas.microsoft.com/office/drawing/2014/main" id="{271EF7E1-ADE1-400C-AA41-8975F9471A81}"/>
              </a:ext>
            </a:extLst>
          </p:cNvPr>
          <p:cNvSpPr/>
          <p:nvPr/>
        </p:nvSpPr>
        <p:spPr>
          <a:xfrm>
            <a:off x="8231015" y="1670943"/>
            <a:ext cx="1042987" cy="579120"/>
          </a:xfrm>
          <a:prstGeom prst="triangle">
            <a:avLst>
              <a:gd name="adj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21051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509DB3-BBDD-43F2-8E43-9E22C7DB9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Genetic Algorithm</a:t>
            </a:r>
            <a:endParaRPr lang="zh-CN" alt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04095C9-9281-4CC2-9B88-248F2F168A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8297" y="1457253"/>
            <a:ext cx="1042987" cy="1234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C8C7145E-56C7-47FE-9F14-EE82B4711F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986" y="2959391"/>
            <a:ext cx="1042987" cy="1234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FD618581-9C92-4517-A365-827548B519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8825" y="2981566"/>
            <a:ext cx="1042987" cy="1234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B4CE33FE-5C79-4B2F-B60D-F70D264651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3998165" y="2959391"/>
            <a:ext cx="1042987" cy="1234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44A48220-4C6A-41FE-9926-C4808A8276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2358" y="2975955"/>
            <a:ext cx="1052468" cy="124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7A2BB1A2-CA88-4D06-B321-405C8C93BE39}"/>
              </a:ext>
            </a:extLst>
          </p:cNvPr>
          <p:cNvCxnSpPr>
            <a:endCxn id="5" idx="0"/>
          </p:cNvCxnSpPr>
          <p:nvPr/>
        </p:nvCxnSpPr>
        <p:spPr>
          <a:xfrm flipH="1">
            <a:off x="1544480" y="2717270"/>
            <a:ext cx="705311" cy="2421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9FBBB8F0-63D8-4A67-9CE2-A33840AAD035}"/>
              </a:ext>
            </a:extLst>
          </p:cNvPr>
          <p:cNvCxnSpPr>
            <a:endCxn id="6" idx="0"/>
          </p:cNvCxnSpPr>
          <p:nvPr/>
        </p:nvCxnSpPr>
        <p:spPr>
          <a:xfrm>
            <a:off x="2249791" y="2717270"/>
            <a:ext cx="320528" cy="2642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6527C244-7142-4338-BFD2-37DF92A7C69D}"/>
              </a:ext>
            </a:extLst>
          </p:cNvPr>
          <p:cNvCxnSpPr>
            <a:endCxn id="9" idx="0"/>
          </p:cNvCxnSpPr>
          <p:nvPr/>
        </p:nvCxnSpPr>
        <p:spPr>
          <a:xfrm>
            <a:off x="2249791" y="2717270"/>
            <a:ext cx="1328801" cy="2586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FA1723EF-7993-40B4-A190-C98904AC10D2}"/>
              </a:ext>
            </a:extLst>
          </p:cNvPr>
          <p:cNvCxnSpPr>
            <a:endCxn id="7" idx="2"/>
          </p:cNvCxnSpPr>
          <p:nvPr/>
        </p:nvCxnSpPr>
        <p:spPr>
          <a:xfrm>
            <a:off x="2249791" y="2717270"/>
            <a:ext cx="2269867" cy="2421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矩形 27">
            <a:extLst>
              <a:ext uri="{FF2B5EF4-FFF2-40B4-BE49-F238E27FC236}">
                <a16:creationId xmlns:a16="http://schemas.microsoft.com/office/drawing/2014/main" id="{C80ED299-3128-4835-8221-D0A5DEFC2533}"/>
              </a:ext>
            </a:extLst>
          </p:cNvPr>
          <p:cNvSpPr/>
          <p:nvPr/>
        </p:nvSpPr>
        <p:spPr>
          <a:xfrm>
            <a:off x="3578592" y="3734023"/>
            <a:ext cx="218852" cy="1117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等腰三角形 14">
            <a:extLst>
              <a:ext uri="{FF2B5EF4-FFF2-40B4-BE49-F238E27FC236}">
                <a16:creationId xmlns:a16="http://schemas.microsoft.com/office/drawing/2014/main" id="{F5513449-A1F4-4B8F-95DA-69C7EDBB4B7F}"/>
              </a:ext>
            </a:extLst>
          </p:cNvPr>
          <p:cNvSpPr/>
          <p:nvPr/>
        </p:nvSpPr>
        <p:spPr>
          <a:xfrm>
            <a:off x="7217092" y="1670943"/>
            <a:ext cx="1042987" cy="579120"/>
          </a:xfrm>
          <a:prstGeom prst="triangle">
            <a:avLst>
              <a:gd name="adj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等腰三角形 16">
            <a:extLst>
              <a:ext uri="{FF2B5EF4-FFF2-40B4-BE49-F238E27FC236}">
                <a16:creationId xmlns:a16="http://schemas.microsoft.com/office/drawing/2014/main" id="{7B909ED1-62DC-4899-A294-D8412A69CCB4}"/>
              </a:ext>
            </a:extLst>
          </p:cNvPr>
          <p:cNvSpPr/>
          <p:nvPr/>
        </p:nvSpPr>
        <p:spPr>
          <a:xfrm>
            <a:off x="6174104" y="3094096"/>
            <a:ext cx="1042988" cy="579120"/>
          </a:xfrm>
          <a:prstGeom prst="triangle">
            <a:avLst>
              <a:gd name="adj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等腰三角形 18">
            <a:extLst>
              <a:ext uri="{FF2B5EF4-FFF2-40B4-BE49-F238E27FC236}">
                <a16:creationId xmlns:a16="http://schemas.microsoft.com/office/drawing/2014/main" id="{6FCF8E17-0842-4F8B-9E70-D37E628636C5}"/>
              </a:ext>
            </a:extLst>
          </p:cNvPr>
          <p:cNvSpPr/>
          <p:nvPr/>
        </p:nvSpPr>
        <p:spPr>
          <a:xfrm>
            <a:off x="6823334" y="4246880"/>
            <a:ext cx="1911828" cy="280154"/>
          </a:xfrm>
          <a:prstGeom prst="triangle">
            <a:avLst>
              <a:gd name="adj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等腰三角形 19">
            <a:extLst>
              <a:ext uri="{FF2B5EF4-FFF2-40B4-BE49-F238E27FC236}">
                <a16:creationId xmlns:a16="http://schemas.microsoft.com/office/drawing/2014/main" id="{B165C10C-2BCE-4018-95C2-A2AB4850300C}"/>
              </a:ext>
            </a:extLst>
          </p:cNvPr>
          <p:cNvSpPr/>
          <p:nvPr/>
        </p:nvSpPr>
        <p:spPr>
          <a:xfrm>
            <a:off x="8569679" y="2823727"/>
            <a:ext cx="1042987" cy="579120"/>
          </a:xfrm>
          <a:prstGeom prst="triangle">
            <a:avLst>
              <a:gd name="adj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EA5A7292-7D5F-4A4B-B9F6-49D72A177B12}"/>
              </a:ext>
            </a:extLst>
          </p:cNvPr>
          <p:cNvSpPr/>
          <p:nvPr/>
        </p:nvSpPr>
        <p:spPr>
          <a:xfrm>
            <a:off x="8569679" y="3402847"/>
            <a:ext cx="1042987" cy="2801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AE0AB5AD-529D-49FD-8CA0-5414CF3A6319}"/>
              </a:ext>
            </a:extLst>
          </p:cNvPr>
          <p:cNvCxnSpPr>
            <a:cxnSpLocks/>
          </p:cNvCxnSpPr>
          <p:nvPr/>
        </p:nvCxnSpPr>
        <p:spPr>
          <a:xfrm flipH="1">
            <a:off x="6908800" y="2494280"/>
            <a:ext cx="713312" cy="4974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DE737A7B-D1F6-49AB-8D0C-DB507975837C}"/>
              </a:ext>
            </a:extLst>
          </p:cNvPr>
          <p:cNvCxnSpPr>
            <a:cxnSpLocks/>
          </p:cNvCxnSpPr>
          <p:nvPr/>
        </p:nvCxnSpPr>
        <p:spPr>
          <a:xfrm>
            <a:off x="7633353" y="2494280"/>
            <a:ext cx="105232" cy="15740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2DF923BF-24E3-43D5-AAED-EE16EA75F313}"/>
              </a:ext>
            </a:extLst>
          </p:cNvPr>
          <p:cNvCxnSpPr>
            <a:cxnSpLocks/>
          </p:cNvCxnSpPr>
          <p:nvPr/>
        </p:nvCxnSpPr>
        <p:spPr>
          <a:xfrm>
            <a:off x="7622113" y="2550802"/>
            <a:ext cx="1318687" cy="4409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框 31">
            <a:extLst>
              <a:ext uri="{FF2B5EF4-FFF2-40B4-BE49-F238E27FC236}">
                <a16:creationId xmlns:a16="http://schemas.microsoft.com/office/drawing/2014/main" id="{7C8E438E-06C7-4981-A258-496C25AEB507}"/>
              </a:ext>
            </a:extLst>
          </p:cNvPr>
          <p:cNvSpPr txBox="1"/>
          <p:nvPr/>
        </p:nvSpPr>
        <p:spPr>
          <a:xfrm>
            <a:off x="3052358" y="1724658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/>
              <a:t>猴子进化史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8D001996-D643-4556-A127-E1FCDB771283}"/>
              </a:ext>
            </a:extLst>
          </p:cNvPr>
          <p:cNvSpPr txBox="1"/>
          <p:nvPr/>
        </p:nvSpPr>
        <p:spPr>
          <a:xfrm>
            <a:off x="6405158" y="909786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/>
              <a:t>车鼻进化史</a:t>
            </a:r>
          </a:p>
        </p:txBody>
      </p:sp>
      <p:pic>
        <p:nvPicPr>
          <p:cNvPr id="34" name="Picture 2">
            <a:extLst>
              <a:ext uri="{FF2B5EF4-FFF2-40B4-BE49-F238E27FC236}">
                <a16:creationId xmlns:a16="http://schemas.microsoft.com/office/drawing/2014/main" id="{12C9E2FB-0D22-4DFA-9ABF-EA14840D50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00" y="1457253"/>
            <a:ext cx="1042987" cy="1234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等腰三角形 34">
            <a:extLst>
              <a:ext uri="{FF2B5EF4-FFF2-40B4-BE49-F238E27FC236}">
                <a16:creationId xmlns:a16="http://schemas.microsoft.com/office/drawing/2014/main" id="{271EF7E1-ADE1-400C-AA41-8975F9471A81}"/>
              </a:ext>
            </a:extLst>
          </p:cNvPr>
          <p:cNvSpPr/>
          <p:nvPr/>
        </p:nvSpPr>
        <p:spPr>
          <a:xfrm>
            <a:off x="8231015" y="1670943"/>
            <a:ext cx="1042987" cy="579120"/>
          </a:xfrm>
          <a:prstGeom prst="triangle">
            <a:avLst>
              <a:gd name="adj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十字形 30">
            <a:extLst>
              <a:ext uri="{FF2B5EF4-FFF2-40B4-BE49-F238E27FC236}">
                <a16:creationId xmlns:a16="http://schemas.microsoft.com/office/drawing/2014/main" id="{5FD0F3C7-3992-4D4B-B066-E8035D6BCF22}"/>
              </a:ext>
            </a:extLst>
          </p:cNvPr>
          <p:cNvSpPr/>
          <p:nvPr/>
        </p:nvSpPr>
        <p:spPr>
          <a:xfrm rot="2454962">
            <a:off x="3195717" y="2981631"/>
            <a:ext cx="909366" cy="944880"/>
          </a:xfrm>
          <a:prstGeom prst="plus">
            <a:avLst>
              <a:gd name="adj" fmla="val 3682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十字形 36">
            <a:extLst>
              <a:ext uri="{FF2B5EF4-FFF2-40B4-BE49-F238E27FC236}">
                <a16:creationId xmlns:a16="http://schemas.microsoft.com/office/drawing/2014/main" id="{53C9870C-CE38-48BE-899C-F0EAAA80AFDF}"/>
              </a:ext>
            </a:extLst>
          </p:cNvPr>
          <p:cNvSpPr/>
          <p:nvPr/>
        </p:nvSpPr>
        <p:spPr>
          <a:xfrm rot="2454962">
            <a:off x="7434997" y="4028148"/>
            <a:ext cx="909366" cy="944880"/>
          </a:xfrm>
          <a:prstGeom prst="plus">
            <a:avLst>
              <a:gd name="adj" fmla="val 3682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25273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509DB3-BBDD-43F2-8E43-9E22C7DB9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Genetic Algorithm</a:t>
            </a:r>
            <a:endParaRPr lang="zh-CN" altLang="en-US"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B4CE33FE-5C79-4B2F-B60D-F70D264651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4054586" y="2958963"/>
            <a:ext cx="1042987" cy="1234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7A2BB1A2-CA88-4D06-B321-405C8C93BE39}"/>
              </a:ext>
            </a:extLst>
          </p:cNvPr>
          <p:cNvCxnSpPr/>
          <p:nvPr/>
        </p:nvCxnSpPr>
        <p:spPr>
          <a:xfrm flipH="1">
            <a:off x="1544480" y="2717270"/>
            <a:ext cx="705311" cy="2421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6527C244-7142-4338-BFD2-37DF92A7C69D}"/>
              </a:ext>
            </a:extLst>
          </p:cNvPr>
          <p:cNvCxnSpPr>
            <a:cxnSpLocks/>
          </p:cNvCxnSpPr>
          <p:nvPr/>
        </p:nvCxnSpPr>
        <p:spPr>
          <a:xfrm>
            <a:off x="2249791" y="2717270"/>
            <a:ext cx="597869" cy="4074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FA1723EF-7993-40B4-A190-C98904AC10D2}"/>
              </a:ext>
            </a:extLst>
          </p:cNvPr>
          <p:cNvCxnSpPr>
            <a:endCxn id="7" idx="2"/>
          </p:cNvCxnSpPr>
          <p:nvPr/>
        </p:nvCxnSpPr>
        <p:spPr>
          <a:xfrm>
            <a:off x="2306212" y="2716842"/>
            <a:ext cx="2269867" cy="2421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等腰三角形 14">
            <a:extLst>
              <a:ext uri="{FF2B5EF4-FFF2-40B4-BE49-F238E27FC236}">
                <a16:creationId xmlns:a16="http://schemas.microsoft.com/office/drawing/2014/main" id="{F5513449-A1F4-4B8F-95DA-69C7EDBB4B7F}"/>
              </a:ext>
            </a:extLst>
          </p:cNvPr>
          <p:cNvSpPr/>
          <p:nvPr/>
        </p:nvSpPr>
        <p:spPr>
          <a:xfrm>
            <a:off x="7217092" y="1670943"/>
            <a:ext cx="1042987" cy="579120"/>
          </a:xfrm>
          <a:prstGeom prst="triangle">
            <a:avLst>
              <a:gd name="adj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等腰三角形 19">
            <a:extLst>
              <a:ext uri="{FF2B5EF4-FFF2-40B4-BE49-F238E27FC236}">
                <a16:creationId xmlns:a16="http://schemas.microsoft.com/office/drawing/2014/main" id="{B165C10C-2BCE-4018-95C2-A2AB4850300C}"/>
              </a:ext>
            </a:extLst>
          </p:cNvPr>
          <p:cNvSpPr/>
          <p:nvPr/>
        </p:nvSpPr>
        <p:spPr>
          <a:xfrm>
            <a:off x="8280849" y="1407802"/>
            <a:ext cx="1042987" cy="579120"/>
          </a:xfrm>
          <a:prstGeom prst="triangle">
            <a:avLst>
              <a:gd name="adj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EA5A7292-7D5F-4A4B-B9F6-49D72A177B12}"/>
              </a:ext>
            </a:extLst>
          </p:cNvPr>
          <p:cNvSpPr/>
          <p:nvPr/>
        </p:nvSpPr>
        <p:spPr>
          <a:xfrm>
            <a:off x="8280849" y="1986922"/>
            <a:ext cx="1042987" cy="2801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AE0AB5AD-529D-49FD-8CA0-5414CF3A6319}"/>
              </a:ext>
            </a:extLst>
          </p:cNvPr>
          <p:cNvCxnSpPr>
            <a:cxnSpLocks/>
          </p:cNvCxnSpPr>
          <p:nvPr/>
        </p:nvCxnSpPr>
        <p:spPr>
          <a:xfrm flipH="1">
            <a:off x="6908800" y="2494280"/>
            <a:ext cx="713312" cy="4974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DE737A7B-D1F6-49AB-8D0C-DB507975837C}"/>
              </a:ext>
            </a:extLst>
          </p:cNvPr>
          <p:cNvCxnSpPr>
            <a:cxnSpLocks/>
          </p:cNvCxnSpPr>
          <p:nvPr/>
        </p:nvCxnSpPr>
        <p:spPr>
          <a:xfrm>
            <a:off x="7633353" y="2494280"/>
            <a:ext cx="105232" cy="15740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2DF923BF-24E3-43D5-AAED-EE16EA75F313}"/>
              </a:ext>
            </a:extLst>
          </p:cNvPr>
          <p:cNvCxnSpPr>
            <a:cxnSpLocks/>
          </p:cNvCxnSpPr>
          <p:nvPr/>
        </p:nvCxnSpPr>
        <p:spPr>
          <a:xfrm>
            <a:off x="7622113" y="2550802"/>
            <a:ext cx="1318687" cy="4409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框 31">
            <a:extLst>
              <a:ext uri="{FF2B5EF4-FFF2-40B4-BE49-F238E27FC236}">
                <a16:creationId xmlns:a16="http://schemas.microsoft.com/office/drawing/2014/main" id="{7C8E438E-06C7-4981-A258-496C25AEB507}"/>
              </a:ext>
            </a:extLst>
          </p:cNvPr>
          <p:cNvSpPr txBox="1"/>
          <p:nvPr/>
        </p:nvSpPr>
        <p:spPr>
          <a:xfrm>
            <a:off x="3052358" y="1724658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/>
              <a:t>猴子进化史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8D001996-D643-4556-A127-E1FCDB771283}"/>
              </a:ext>
            </a:extLst>
          </p:cNvPr>
          <p:cNvSpPr txBox="1"/>
          <p:nvPr/>
        </p:nvSpPr>
        <p:spPr>
          <a:xfrm>
            <a:off x="6405158" y="909786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/>
              <a:t>车鼻进化史</a:t>
            </a:r>
          </a:p>
        </p:txBody>
      </p:sp>
      <p:pic>
        <p:nvPicPr>
          <p:cNvPr id="27" name="Picture 2">
            <a:extLst>
              <a:ext uri="{FF2B5EF4-FFF2-40B4-BE49-F238E27FC236}">
                <a16:creationId xmlns:a16="http://schemas.microsoft.com/office/drawing/2014/main" id="{4F8CCFB7-5F8F-4F53-918D-356FBAABDE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877" y="1495154"/>
            <a:ext cx="1042987" cy="1234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>
            <a:extLst>
              <a:ext uri="{FF2B5EF4-FFF2-40B4-BE49-F238E27FC236}">
                <a16:creationId xmlns:a16="http://schemas.microsoft.com/office/drawing/2014/main" id="{1252CEEF-0020-42D3-9C1E-DA481FF086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2102975" y="1482965"/>
            <a:ext cx="1042987" cy="1234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">
            <a:extLst>
              <a:ext uri="{FF2B5EF4-FFF2-40B4-BE49-F238E27FC236}">
                <a16:creationId xmlns:a16="http://schemas.microsoft.com/office/drawing/2014/main" id="{16711906-0C94-484A-949F-ADC6DE217C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1085876" y="3056064"/>
            <a:ext cx="1042987" cy="1234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2F9EF67-8D6D-4A63-A8CA-065F6ACC90BE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18343366">
            <a:off x="1611752" y="2978370"/>
            <a:ext cx="244028" cy="491542"/>
          </a:xfrm>
          <a:prstGeom prst="rect">
            <a:avLst/>
          </a:prstGeom>
        </p:spPr>
      </p:pic>
      <p:pic>
        <p:nvPicPr>
          <p:cNvPr id="38" name="图片 37">
            <a:extLst>
              <a:ext uri="{FF2B5EF4-FFF2-40B4-BE49-F238E27FC236}">
                <a16:creationId xmlns:a16="http://schemas.microsoft.com/office/drawing/2014/main" id="{0F443503-4B3D-4E1F-9004-36E126699919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18343366">
            <a:off x="1378109" y="2367197"/>
            <a:ext cx="244028" cy="491542"/>
          </a:xfrm>
          <a:prstGeom prst="rect">
            <a:avLst/>
          </a:prstGeom>
        </p:spPr>
      </p:pic>
      <p:pic>
        <p:nvPicPr>
          <p:cNvPr id="39" name="Picture 2">
            <a:extLst>
              <a:ext uri="{FF2B5EF4-FFF2-40B4-BE49-F238E27FC236}">
                <a16:creationId xmlns:a16="http://schemas.microsoft.com/office/drawing/2014/main" id="{77E87B70-06C7-4162-83C9-9FFF73F267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2347252" y="2996739"/>
            <a:ext cx="1042987" cy="1804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图片 39">
            <a:extLst>
              <a:ext uri="{FF2B5EF4-FFF2-40B4-BE49-F238E27FC236}">
                <a16:creationId xmlns:a16="http://schemas.microsoft.com/office/drawing/2014/main" id="{37D6EC52-06EF-4FD2-9F19-54A214E2F98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18343366">
            <a:off x="2812611" y="2988526"/>
            <a:ext cx="244028" cy="491542"/>
          </a:xfrm>
          <a:prstGeom prst="rect">
            <a:avLst/>
          </a:prstGeom>
        </p:spPr>
      </p:pic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2584BAEA-D767-410C-B8A2-9042F4B6D0B1}"/>
              </a:ext>
            </a:extLst>
          </p:cNvPr>
          <p:cNvSpPr/>
          <p:nvPr/>
        </p:nvSpPr>
        <p:spPr>
          <a:xfrm>
            <a:off x="7300165" y="4124849"/>
            <a:ext cx="980684" cy="649455"/>
          </a:xfrm>
          <a:custGeom>
            <a:avLst/>
            <a:gdLst>
              <a:gd name="connsiteX0" fmla="*/ 34746 w 980684"/>
              <a:gd name="connsiteY0" fmla="*/ 590223 h 649455"/>
              <a:gd name="connsiteX1" fmla="*/ 847546 w 980684"/>
              <a:gd name="connsiteY1" fmla="*/ 590223 h 649455"/>
              <a:gd name="connsiteX2" fmla="*/ 918666 w 980684"/>
              <a:gd name="connsiteY2" fmla="*/ 11103 h 649455"/>
              <a:gd name="connsiteX3" fmla="*/ 227786 w 980684"/>
              <a:gd name="connsiteY3" fmla="*/ 234623 h 649455"/>
              <a:gd name="connsiteX4" fmla="*/ 34746 w 980684"/>
              <a:gd name="connsiteY4" fmla="*/ 590223 h 649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80684" h="649455">
                <a:moveTo>
                  <a:pt x="34746" y="590223"/>
                </a:moveTo>
                <a:cubicBezTo>
                  <a:pt x="138039" y="649490"/>
                  <a:pt x="700226" y="686743"/>
                  <a:pt x="847546" y="590223"/>
                </a:cubicBezTo>
                <a:cubicBezTo>
                  <a:pt x="994866" y="493703"/>
                  <a:pt x="1021959" y="70370"/>
                  <a:pt x="918666" y="11103"/>
                </a:cubicBezTo>
                <a:cubicBezTo>
                  <a:pt x="815373" y="-48164"/>
                  <a:pt x="378493" y="144876"/>
                  <a:pt x="227786" y="234623"/>
                </a:cubicBezTo>
                <a:cubicBezTo>
                  <a:pt x="77079" y="324370"/>
                  <a:pt x="-68547" y="530956"/>
                  <a:pt x="34746" y="590223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等腰三角形 40">
            <a:extLst>
              <a:ext uri="{FF2B5EF4-FFF2-40B4-BE49-F238E27FC236}">
                <a16:creationId xmlns:a16="http://schemas.microsoft.com/office/drawing/2014/main" id="{9ECF6CCF-DC9C-4B66-A08C-BB3DD7061D2B}"/>
              </a:ext>
            </a:extLst>
          </p:cNvPr>
          <p:cNvSpPr/>
          <p:nvPr/>
        </p:nvSpPr>
        <p:spPr>
          <a:xfrm>
            <a:off x="8641668" y="3042434"/>
            <a:ext cx="1042987" cy="579120"/>
          </a:xfrm>
          <a:prstGeom prst="triangle">
            <a:avLst>
              <a:gd name="adj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28CA5892-1CEF-4C76-A62B-2CC935A92FDE}"/>
              </a:ext>
            </a:extLst>
          </p:cNvPr>
          <p:cNvSpPr/>
          <p:nvPr/>
        </p:nvSpPr>
        <p:spPr>
          <a:xfrm flipV="1">
            <a:off x="8641668" y="3151517"/>
            <a:ext cx="1042987" cy="4700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任意多边形: 形状 42">
            <a:extLst>
              <a:ext uri="{FF2B5EF4-FFF2-40B4-BE49-F238E27FC236}">
                <a16:creationId xmlns:a16="http://schemas.microsoft.com/office/drawing/2014/main" id="{B7F857C9-FA78-45EC-9A08-D1A1856BAA63}"/>
              </a:ext>
            </a:extLst>
          </p:cNvPr>
          <p:cNvSpPr/>
          <p:nvPr/>
        </p:nvSpPr>
        <p:spPr>
          <a:xfrm>
            <a:off x="6418457" y="3063506"/>
            <a:ext cx="1054227" cy="365494"/>
          </a:xfrm>
          <a:custGeom>
            <a:avLst/>
            <a:gdLst>
              <a:gd name="connsiteX0" fmla="*/ 34746 w 980684"/>
              <a:gd name="connsiteY0" fmla="*/ 590223 h 649455"/>
              <a:gd name="connsiteX1" fmla="*/ 847546 w 980684"/>
              <a:gd name="connsiteY1" fmla="*/ 590223 h 649455"/>
              <a:gd name="connsiteX2" fmla="*/ 918666 w 980684"/>
              <a:gd name="connsiteY2" fmla="*/ 11103 h 649455"/>
              <a:gd name="connsiteX3" fmla="*/ 227786 w 980684"/>
              <a:gd name="connsiteY3" fmla="*/ 234623 h 649455"/>
              <a:gd name="connsiteX4" fmla="*/ 34746 w 980684"/>
              <a:gd name="connsiteY4" fmla="*/ 590223 h 649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80684" h="649455">
                <a:moveTo>
                  <a:pt x="34746" y="590223"/>
                </a:moveTo>
                <a:cubicBezTo>
                  <a:pt x="138039" y="649490"/>
                  <a:pt x="700226" y="686743"/>
                  <a:pt x="847546" y="590223"/>
                </a:cubicBezTo>
                <a:cubicBezTo>
                  <a:pt x="994866" y="493703"/>
                  <a:pt x="1021959" y="70370"/>
                  <a:pt x="918666" y="11103"/>
                </a:cubicBezTo>
                <a:cubicBezTo>
                  <a:pt x="815373" y="-48164"/>
                  <a:pt x="378493" y="144876"/>
                  <a:pt x="227786" y="234623"/>
                </a:cubicBezTo>
                <a:cubicBezTo>
                  <a:pt x="77079" y="324370"/>
                  <a:pt x="-68547" y="530956"/>
                  <a:pt x="34746" y="590223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4C828A12-EDAA-4BAC-A005-17C6AAB5759D}"/>
              </a:ext>
            </a:extLst>
          </p:cNvPr>
          <p:cNvSpPr/>
          <p:nvPr/>
        </p:nvSpPr>
        <p:spPr>
          <a:xfrm>
            <a:off x="6418458" y="3295963"/>
            <a:ext cx="1042987" cy="1330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CECBA0F0-0EE5-406A-9826-C3994B6FED8E}"/>
              </a:ext>
            </a:extLst>
          </p:cNvPr>
          <p:cNvSpPr/>
          <p:nvPr/>
        </p:nvSpPr>
        <p:spPr>
          <a:xfrm>
            <a:off x="4384261" y="3200400"/>
            <a:ext cx="208059" cy="955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十字形 44">
            <a:extLst>
              <a:ext uri="{FF2B5EF4-FFF2-40B4-BE49-F238E27FC236}">
                <a16:creationId xmlns:a16="http://schemas.microsoft.com/office/drawing/2014/main" id="{ED87535E-E0B0-4A96-AF65-15CD5369FB7F}"/>
              </a:ext>
            </a:extLst>
          </p:cNvPr>
          <p:cNvSpPr/>
          <p:nvPr/>
        </p:nvSpPr>
        <p:spPr>
          <a:xfrm rot="2454962">
            <a:off x="4181170" y="3428618"/>
            <a:ext cx="909366" cy="944880"/>
          </a:xfrm>
          <a:prstGeom prst="plus">
            <a:avLst>
              <a:gd name="adj" fmla="val 3682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十字形 45">
            <a:extLst>
              <a:ext uri="{FF2B5EF4-FFF2-40B4-BE49-F238E27FC236}">
                <a16:creationId xmlns:a16="http://schemas.microsoft.com/office/drawing/2014/main" id="{844075C0-9265-4334-8EAB-91F08CDB2F0F}"/>
              </a:ext>
            </a:extLst>
          </p:cNvPr>
          <p:cNvSpPr/>
          <p:nvPr/>
        </p:nvSpPr>
        <p:spPr>
          <a:xfrm rot="2454962">
            <a:off x="8744113" y="3165645"/>
            <a:ext cx="909366" cy="944880"/>
          </a:xfrm>
          <a:prstGeom prst="plus">
            <a:avLst>
              <a:gd name="adj" fmla="val 3682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51540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4F7798-A0C8-43F3-8DF5-8DC4AD930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Genetic Algorithm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FEC80F2-34FB-4C45-95B8-C97B94CE33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800" dirty="0"/>
              <a:t>在很多次反反复复不断地遗传，变异，然后淘汰掉那些劣种后</a:t>
            </a:r>
            <a:r>
              <a:rPr lang="en-US" altLang="zh-CN" sz="2800" dirty="0"/>
              <a:t>……</a:t>
            </a:r>
          </a:p>
          <a:p>
            <a:endParaRPr lang="en-US" altLang="zh-CN" sz="2800" dirty="0"/>
          </a:p>
          <a:p>
            <a:endParaRPr lang="zh-CN" altLang="en-US" sz="28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A304047-A4AF-45F9-AAFA-5CE30C59AF2E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5F5F5"/>
              </a:clrFrom>
              <a:clrTo>
                <a:srgbClr val="F5F5F5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024302" y="3532983"/>
            <a:ext cx="1511378" cy="2508379"/>
          </a:xfrm>
          <a:prstGeom prst="rect">
            <a:avLst/>
          </a:prstGeom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B7162668-BF1D-44A4-8D0E-5BC0B8909F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2162" y="3830320"/>
            <a:ext cx="2804160" cy="2103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63368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5456D4-1C35-4493-913E-014DDDDB4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Genetic Algorithm</a:t>
            </a:r>
            <a:endParaRPr lang="zh-CN" altLang="en-US" dirty="0"/>
          </a:p>
        </p:txBody>
      </p:sp>
      <p:pic>
        <p:nvPicPr>
          <p:cNvPr id="4" name="Biology(ga)">
            <a:hlinkClick r:id="" action="ppaction://media"/>
            <a:extLst>
              <a:ext uri="{FF2B5EF4-FFF2-40B4-BE49-F238E27FC236}">
                <a16:creationId xmlns:a16="http://schemas.microsoft.com/office/drawing/2014/main" id="{9FBB9073-C947-4784-A464-6E28A4DB97E1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23814" y="1579721"/>
            <a:ext cx="8019626" cy="403955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63163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32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999FBCD-3F1B-4E95-8801-723FA938E19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Thanks!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AA412D9-EF21-4812-A958-01F65AEED31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46929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999FBCD-3F1B-4E95-8801-723FA938E19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“进化”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AA412D9-EF21-4812-A958-01F65AEED31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 err="1"/>
              <a:t>lgswdn</a:t>
            </a:r>
            <a:r>
              <a:rPr lang="en-US" altLang="zh-CN" dirty="0"/>
              <a:t> </a:t>
            </a:r>
            <a:r>
              <a:rPr lang="zh-CN" altLang="en-US" dirty="0"/>
              <a:t>的生物演讲</a:t>
            </a:r>
          </a:p>
        </p:txBody>
      </p:sp>
    </p:spTree>
    <p:extLst>
      <p:ext uri="{BB962C8B-B14F-4D97-AF65-F5344CB8AC3E}">
        <p14:creationId xmlns:p14="http://schemas.microsoft.com/office/powerpoint/2010/main" val="18210091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5D6A46-C8AD-42E2-8E9E-6EC7AB413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进化论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55A325C-D21E-4058-843F-058B3EAF4F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/>
              <a:t>达尔文 </a:t>
            </a:r>
            <a:r>
              <a:rPr lang="en-US" altLang="zh-CN" sz="2400" dirty="0"/>
              <a:t>1859 《</a:t>
            </a:r>
            <a:r>
              <a:rPr lang="zh-CN" altLang="en-US" sz="2400" dirty="0"/>
              <a:t>物种起源</a:t>
            </a:r>
            <a:r>
              <a:rPr lang="en-US" altLang="zh-CN" sz="2400" dirty="0"/>
              <a:t>》</a:t>
            </a:r>
          </a:p>
          <a:p>
            <a:r>
              <a:rPr lang="en-US" altLang="zh-CN" sz="2400" dirty="0"/>
              <a:t>1 </a:t>
            </a:r>
            <a:r>
              <a:rPr lang="zh-CN" altLang="en-US" sz="2400" dirty="0"/>
              <a:t>物种是可变的，生物是进化的</a:t>
            </a:r>
            <a:endParaRPr lang="en-US" altLang="zh-CN" sz="2400" dirty="0"/>
          </a:p>
          <a:p>
            <a:r>
              <a:rPr lang="en-US" altLang="zh-CN" sz="2400" dirty="0"/>
              <a:t>2 </a:t>
            </a:r>
            <a:r>
              <a:rPr lang="zh-CN" altLang="en-US" sz="2400" dirty="0"/>
              <a:t>自然选择是生物进化的动力</a:t>
            </a:r>
            <a:endParaRPr lang="en-US" altLang="zh-CN" sz="2400" dirty="0"/>
          </a:p>
          <a:p>
            <a:endParaRPr lang="en-US" altLang="zh-CN" sz="2400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F0F72004-93A6-4653-9455-2C32330940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748" y="3737610"/>
            <a:ext cx="5076825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1055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52E1C6-9832-4036-A233-41309E594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疯狂的</a:t>
            </a:r>
            <a:r>
              <a:rPr lang="en-US" altLang="zh-CN" dirty="0"/>
              <a:t> social </a:t>
            </a:r>
            <a:r>
              <a:rPr lang="en-US" altLang="zh-CN" dirty="0" err="1"/>
              <a:t>darwinism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4E305BE-81E5-448A-B7B4-2E7EABC48E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88613"/>
            <a:ext cx="8596668" cy="3880773"/>
          </a:xfrm>
        </p:spPr>
        <p:txBody>
          <a:bodyPr>
            <a:normAutofit/>
          </a:bodyPr>
          <a:lstStyle/>
          <a:p>
            <a:r>
              <a:rPr lang="zh-CN" altLang="en-US" sz="2400" dirty="0"/>
              <a:t>斯宾塞 </a:t>
            </a:r>
            <a:r>
              <a:rPr lang="en-US" altLang="zh-CN" sz="2400" dirty="0"/>
              <a:t>“</a:t>
            </a:r>
            <a:r>
              <a:rPr lang="zh-CN" altLang="en-US" sz="2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自然选择产生的进化不仅表现在生物学，而且也发生在社会领域</a:t>
            </a:r>
            <a:r>
              <a:rPr lang="en-US" altLang="zh-CN" sz="2400" dirty="0"/>
              <a:t>”</a:t>
            </a:r>
          </a:p>
          <a:p>
            <a:endParaRPr lang="en-US" altLang="zh-CN" sz="2400" dirty="0"/>
          </a:p>
          <a:p>
            <a:r>
              <a:rPr lang="zh-CN" altLang="en-US" sz="2400" dirty="0"/>
              <a:t>高尔顿“</a:t>
            </a:r>
            <a:r>
              <a:rPr lang="zh-CN" altLang="en-US" sz="2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避免‘不适’人群的过量繁殖以及‘适应’人群的不足繁殖</a:t>
            </a:r>
            <a:r>
              <a:rPr lang="zh-CN" altLang="en-US" sz="2400" dirty="0"/>
              <a:t>”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C77AA69-BD2D-4A50-A4EA-18608DC30D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5498" y="3782998"/>
            <a:ext cx="1905000" cy="2933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E0E5B28-4FAD-4D03-9BFB-54B25112A2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4900" y="3782998"/>
            <a:ext cx="2095500" cy="2933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73800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72E28E-87F1-43AD-99E1-74EC6CC9C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正题</a:t>
            </a:r>
            <a:r>
              <a:rPr lang="en-US" altLang="zh-CN" dirty="0"/>
              <a:t>——</a:t>
            </a:r>
            <a:r>
              <a:rPr lang="zh-CN" altLang="en-US" dirty="0"/>
              <a:t>当遗传走进科技发展</a:t>
            </a:r>
            <a:br>
              <a:rPr lang="en-US" altLang="zh-CN" dirty="0"/>
            </a:br>
            <a:r>
              <a:rPr lang="en-US" altLang="zh-CN" dirty="0"/>
              <a:t>Genetic Algorithm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DF71404-A672-4C92-A220-CFC509FF91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3600" dirty="0"/>
              <a:t>日本新干线</a:t>
            </a:r>
            <a:r>
              <a:rPr lang="en-US" altLang="zh-CN" sz="3600" dirty="0"/>
              <a:t>N700</a:t>
            </a:r>
            <a:r>
              <a:rPr lang="zh-CN" altLang="en-US" sz="3600" dirty="0"/>
              <a:t>系列车的车鼻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01E1B2C-AB95-4B58-A3B5-C9E282DD8C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4718" y="2936240"/>
            <a:ext cx="4793864" cy="3595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22829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2A3200-4F79-4CF0-876A-C350CAEB35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Genetic Algorithm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6276C87-1DEC-43EF-9FCB-D242C58D14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3600" dirty="0"/>
              <a:t>电脑自动闯关超级马里奥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A2887DB-0B48-4F2C-9753-710F8CD67F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6846" y="3078601"/>
            <a:ext cx="5575587" cy="3314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4196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6D939A-8A59-4035-A696-F379F627F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Genetic Algorithm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300A344-6AE3-4A33-ADD3-0D30A9B77A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3600" dirty="0"/>
              <a:t>机器学习</a:t>
            </a:r>
            <a:endParaRPr lang="en-US" altLang="zh-CN" sz="3600" dirty="0"/>
          </a:p>
          <a:p>
            <a:endParaRPr lang="zh-CN" altLang="en-US" sz="3600" dirty="0"/>
          </a:p>
        </p:txBody>
      </p:sp>
      <p:pic>
        <p:nvPicPr>
          <p:cNvPr id="2050" name="Picture 2" descr="机器学习与逻辑编程– 码中人">
            <a:extLst>
              <a:ext uri="{FF2B5EF4-FFF2-40B4-BE49-F238E27FC236}">
                <a16:creationId xmlns:a16="http://schemas.microsoft.com/office/drawing/2014/main" id="{A38BCDFD-51AD-49C2-9673-6CAD20F20F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953" y="3255010"/>
            <a:ext cx="5019813" cy="2424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80590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509DB3-BBDD-43F2-8E43-9E22C7DB9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Genetic Algorithm</a:t>
            </a:r>
            <a:endParaRPr lang="zh-CN" altLang="en-US" dirty="0"/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F72715E8-16C6-4ABB-8972-13BF67ADCF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8297" y="1457253"/>
            <a:ext cx="1042987" cy="1234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">
            <a:extLst>
              <a:ext uri="{FF2B5EF4-FFF2-40B4-BE49-F238E27FC236}">
                <a16:creationId xmlns:a16="http://schemas.microsoft.com/office/drawing/2014/main" id="{11AF5B0D-D8D3-4492-9FB2-A5E0376BE8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986" y="2959391"/>
            <a:ext cx="1042987" cy="1234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>
            <a:extLst>
              <a:ext uri="{FF2B5EF4-FFF2-40B4-BE49-F238E27FC236}">
                <a16:creationId xmlns:a16="http://schemas.microsoft.com/office/drawing/2014/main" id="{B0BD19D5-1D75-45E7-97F6-D6B088CE44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8825" y="2981566"/>
            <a:ext cx="1042987" cy="1234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">
            <a:extLst>
              <a:ext uri="{FF2B5EF4-FFF2-40B4-BE49-F238E27FC236}">
                <a16:creationId xmlns:a16="http://schemas.microsoft.com/office/drawing/2014/main" id="{F301BD5A-EB48-4605-8672-D0464D0DA6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3998165" y="2959391"/>
            <a:ext cx="1042987" cy="1234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">
            <a:extLst>
              <a:ext uri="{FF2B5EF4-FFF2-40B4-BE49-F238E27FC236}">
                <a16:creationId xmlns:a16="http://schemas.microsoft.com/office/drawing/2014/main" id="{86B01074-F811-445B-8D3F-5E9DDC2663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2358" y="2975955"/>
            <a:ext cx="1052468" cy="124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D9927DC2-AD51-4F45-9A6C-40EDC410C764}"/>
              </a:ext>
            </a:extLst>
          </p:cNvPr>
          <p:cNvCxnSpPr>
            <a:endCxn id="33" idx="0"/>
          </p:cNvCxnSpPr>
          <p:nvPr/>
        </p:nvCxnSpPr>
        <p:spPr>
          <a:xfrm flipH="1">
            <a:off x="1544480" y="2717270"/>
            <a:ext cx="705311" cy="2421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3C00DE8F-B806-4AF4-8A93-D3F6E65A8C97}"/>
              </a:ext>
            </a:extLst>
          </p:cNvPr>
          <p:cNvCxnSpPr>
            <a:endCxn id="34" idx="0"/>
          </p:cNvCxnSpPr>
          <p:nvPr/>
        </p:nvCxnSpPr>
        <p:spPr>
          <a:xfrm>
            <a:off x="2249791" y="2717270"/>
            <a:ext cx="320528" cy="2642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ABE28107-0466-4159-8411-5AB3743EE7D4}"/>
              </a:ext>
            </a:extLst>
          </p:cNvPr>
          <p:cNvCxnSpPr>
            <a:endCxn id="36" idx="0"/>
          </p:cNvCxnSpPr>
          <p:nvPr/>
        </p:nvCxnSpPr>
        <p:spPr>
          <a:xfrm>
            <a:off x="2249791" y="2717270"/>
            <a:ext cx="1328801" cy="2586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6DC9F6AA-3E40-41F7-ABC8-744128B84EBE}"/>
              </a:ext>
            </a:extLst>
          </p:cNvPr>
          <p:cNvCxnSpPr>
            <a:endCxn id="35" idx="2"/>
          </p:cNvCxnSpPr>
          <p:nvPr/>
        </p:nvCxnSpPr>
        <p:spPr>
          <a:xfrm>
            <a:off x="2249791" y="2717270"/>
            <a:ext cx="2269867" cy="2421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矩形 40">
            <a:extLst>
              <a:ext uri="{FF2B5EF4-FFF2-40B4-BE49-F238E27FC236}">
                <a16:creationId xmlns:a16="http://schemas.microsoft.com/office/drawing/2014/main" id="{2023C0DC-E58C-4B23-AC4B-1EF41BE74556}"/>
              </a:ext>
            </a:extLst>
          </p:cNvPr>
          <p:cNvSpPr/>
          <p:nvPr/>
        </p:nvSpPr>
        <p:spPr>
          <a:xfrm>
            <a:off x="3578592" y="3734023"/>
            <a:ext cx="218852" cy="1117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D90F4502-6533-44C4-8919-3BA7F939EE28}"/>
              </a:ext>
            </a:extLst>
          </p:cNvPr>
          <p:cNvSpPr txBox="1"/>
          <p:nvPr/>
        </p:nvSpPr>
        <p:spPr>
          <a:xfrm>
            <a:off x="3052358" y="1724658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/>
              <a:t>猴子进化史</a:t>
            </a:r>
          </a:p>
        </p:txBody>
      </p:sp>
      <p:pic>
        <p:nvPicPr>
          <p:cNvPr id="44" name="Picture 2">
            <a:extLst>
              <a:ext uri="{FF2B5EF4-FFF2-40B4-BE49-F238E27FC236}">
                <a16:creationId xmlns:a16="http://schemas.microsoft.com/office/drawing/2014/main" id="{4A2773B8-B0B6-49FB-B36C-445C6C9E16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00" y="1457253"/>
            <a:ext cx="1042987" cy="1234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54116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509DB3-BBDD-43F2-8E43-9E22C7DB9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Genetic Algorithm</a:t>
            </a:r>
            <a:endParaRPr lang="zh-CN" altLang="en-US" dirty="0"/>
          </a:p>
        </p:txBody>
      </p:sp>
      <p:sp>
        <p:nvSpPr>
          <p:cNvPr id="15" name="等腰三角形 14">
            <a:extLst>
              <a:ext uri="{FF2B5EF4-FFF2-40B4-BE49-F238E27FC236}">
                <a16:creationId xmlns:a16="http://schemas.microsoft.com/office/drawing/2014/main" id="{F5513449-A1F4-4B8F-95DA-69C7EDBB4B7F}"/>
              </a:ext>
            </a:extLst>
          </p:cNvPr>
          <p:cNvSpPr/>
          <p:nvPr/>
        </p:nvSpPr>
        <p:spPr>
          <a:xfrm>
            <a:off x="7217092" y="1670943"/>
            <a:ext cx="1042987" cy="579120"/>
          </a:xfrm>
          <a:prstGeom prst="triangle">
            <a:avLst>
              <a:gd name="adj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0" name="Picture 2">
            <a:extLst>
              <a:ext uri="{FF2B5EF4-FFF2-40B4-BE49-F238E27FC236}">
                <a16:creationId xmlns:a16="http://schemas.microsoft.com/office/drawing/2014/main" id="{1B36377E-3230-4D92-AB8D-89C77FB2E4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8297" y="1457253"/>
            <a:ext cx="1042987" cy="1234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>
            <a:extLst>
              <a:ext uri="{FF2B5EF4-FFF2-40B4-BE49-F238E27FC236}">
                <a16:creationId xmlns:a16="http://schemas.microsoft.com/office/drawing/2014/main" id="{788DD5E6-AFF0-45B9-AB70-30986C3F28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986" y="2959391"/>
            <a:ext cx="1042987" cy="1234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>
            <a:extLst>
              <a:ext uri="{FF2B5EF4-FFF2-40B4-BE49-F238E27FC236}">
                <a16:creationId xmlns:a16="http://schemas.microsoft.com/office/drawing/2014/main" id="{64A4BAC3-59DF-4AA8-A82D-9C6EC01A1B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8825" y="2981566"/>
            <a:ext cx="1042987" cy="1234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>
            <a:extLst>
              <a:ext uri="{FF2B5EF4-FFF2-40B4-BE49-F238E27FC236}">
                <a16:creationId xmlns:a16="http://schemas.microsoft.com/office/drawing/2014/main" id="{DDAD3D1F-9374-4B3D-BCFF-F81C1C0221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3998165" y="2959391"/>
            <a:ext cx="1042987" cy="1234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>
            <a:extLst>
              <a:ext uri="{FF2B5EF4-FFF2-40B4-BE49-F238E27FC236}">
                <a16:creationId xmlns:a16="http://schemas.microsoft.com/office/drawing/2014/main" id="{C002A766-09BA-4D08-A32A-C6322163CB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2358" y="2975955"/>
            <a:ext cx="1052468" cy="124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E6091973-B9A5-4B0C-8181-2469E2155D05}"/>
              </a:ext>
            </a:extLst>
          </p:cNvPr>
          <p:cNvCxnSpPr>
            <a:endCxn id="21" idx="0"/>
          </p:cNvCxnSpPr>
          <p:nvPr/>
        </p:nvCxnSpPr>
        <p:spPr>
          <a:xfrm flipH="1">
            <a:off x="1544480" y="2717270"/>
            <a:ext cx="705311" cy="2421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E95D4060-2946-469B-962F-C57D25704AA8}"/>
              </a:ext>
            </a:extLst>
          </p:cNvPr>
          <p:cNvCxnSpPr>
            <a:endCxn id="22" idx="0"/>
          </p:cNvCxnSpPr>
          <p:nvPr/>
        </p:nvCxnSpPr>
        <p:spPr>
          <a:xfrm>
            <a:off x="2249791" y="2717270"/>
            <a:ext cx="320528" cy="2642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D3FAD7C6-996D-4F94-AC41-3519C77DB70B}"/>
              </a:ext>
            </a:extLst>
          </p:cNvPr>
          <p:cNvCxnSpPr>
            <a:endCxn id="24" idx="0"/>
          </p:cNvCxnSpPr>
          <p:nvPr/>
        </p:nvCxnSpPr>
        <p:spPr>
          <a:xfrm>
            <a:off x="2249791" y="2717270"/>
            <a:ext cx="1328801" cy="2586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02C2590A-2AE0-4B9A-AA0F-46946E92211F}"/>
              </a:ext>
            </a:extLst>
          </p:cNvPr>
          <p:cNvCxnSpPr>
            <a:endCxn id="23" idx="2"/>
          </p:cNvCxnSpPr>
          <p:nvPr/>
        </p:nvCxnSpPr>
        <p:spPr>
          <a:xfrm>
            <a:off x="2249791" y="2717270"/>
            <a:ext cx="2269867" cy="2421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矩形 29">
            <a:extLst>
              <a:ext uri="{FF2B5EF4-FFF2-40B4-BE49-F238E27FC236}">
                <a16:creationId xmlns:a16="http://schemas.microsoft.com/office/drawing/2014/main" id="{22E9BEB8-4A8E-425C-AD5D-32020E91E1A8}"/>
              </a:ext>
            </a:extLst>
          </p:cNvPr>
          <p:cNvSpPr/>
          <p:nvPr/>
        </p:nvSpPr>
        <p:spPr>
          <a:xfrm>
            <a:off x="3578592" y="3734023"/>
            <a:ext cx="218852" cy="1117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D19910B7-2618-4EF0-91A2-02B5183EE567}"/>
              </a:ext>
            </a:extLst>
          </p:cNvPr>
          <p:cNvSpPr txBox="1"/>
          <p:nvPr/>
        </p:nvSpPr>
        <p:spPr>
          <a:xfrm>
            <a:off x="3052358" y="1724658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/>
              <a:t>猴子进化史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87CCE90D-A956-4774-B00D-2876239A66AF}"/>
              </a:ext>
            </a:extLst>
          </p:cNvPr>
          <p:cNvSpPr txBox="1"/>
          <p:nvPr/>
        </p:nvSpPr>
        <p:spPr>
          <a:xfrm>
            <a:off x="6405158" y="909786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/>
              <a:t>车鼻进化史</a:t>
            </a:r>
          </a:p>
        </p:txBody>
      </p:sp>
      <p:pic>
        <p:nvPicPr>
          <p:cNvPr id="33" name="Picture 2">
            <a:extLst>
              <a:ext uri="{FF2B5EF4-FFF2-40B4-BE49-F238E27FC236}">
                <a16:creationId xmlns:a16="http://schemas.microsoft.com/office/drawing/2014/main" id="{EC140566-ED99-47A0-8F46-40BE1AE324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00" y="1457253"/>
            <a:ext cx="1042987" cy="1234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等腰三角形 33">
            <a:extLst>
              <a:ext uri="{FF2B5EF4-FFF2-40B4-BE49-F238E27FC236}">
                <a16:creationId xmlns:a16="http://schemas.microsoft.com/office/drawing/2014/main" id="{91EE4B13-2FE9-4710-AE32-4063AEBBB0AB}"/>
              </a:ext>
            </a:extLst>
          </p:cNvPr>
          <p:cNvSpPr/>
          <p:nvPr/>
        </p:nvSpPr>
        <p:spPr>
          <a:xfrm>
            <a:off x="8231015" y="1670943"/>
            <a:ext cx="1042987" cy="579120"/>
          </a:xfrm>
          <a:prstGeom prst="triangle">
            <a:avLst>
              <a:gd name="adj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4551904"/>
      </p:ext>
    </p:extLst>
  </p:cSld>
  <p:clrMapOvr>
    <a:masterClrMapping/>
  </p:clrMapOvr>
</p:sld>
</file>

<file path=ppt/theme/theme1.xml><?xml version="1.0" encoding="utf-8"?>
<a:theme xmlns:a="http://schemas.openxmlformats.org/drawingml/2006/main" name="平面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107</TotalTime>
  <Words>151</Words>
  <Application>Microsoft Office PowerPoint</Application>
  <PresentationFormat>宽屏</PresentationFormat>
  <Paragraphs>34</Paragraphs>
  <Slides>15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19" baseType="lpstr">
      <vt:lpstr>Arial</vt:lpstr>
      <vt:lpstr>Trebuchet MS</vt:lpstr>
      <vt:lpstr>Wingdings 3</vt:lpstr>
      <vt:lpstr>平面</vt:lpstr>
      <vt:lpstr>PowerPoint 演示文稿</vt:lpstr>
      <vt:lpstr>“进化”</vt:lpstr>
      <vt:lpstr>进化论</vt:lpstr>
      <vt:lpstr>疯狂的 social darwinism</vt:lpstr>
      <vt:lpstr>正题——当遗传走进科技发展 Genetic Algorithm</vt:lpstr>
      <vt:lpstr>Genetic Algorithm</vt:lpstr>
      <vt:lpstr>Genetic Algorithm</vt:lpstr>
      <vt:lpstr>Genetic Algorithm</vt:lpstr>
      <vt:lpstr>Genetic Algorithm</vt:lpstr>
      <vt:lpstr>Genetic Algorithm</vt:lpstr>
      <vt:lpstr>Genetic Algorithm</vt:lpstr>
      <vt:lpstr>Genetic Algorithm</vt:lpstr>
      <vt:lpstr>Genetic Algorithm</vt:lpstr>
      <vt:lpstr>Genetic Algorithm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chris zhu</dc:creator>
  <cp:lastModifiedBy>chris zhu</cp:lastModifiedBy>
  <cp:revision>16</cp:revision>
  <dcterms:created xsi:type="dcterms:W3CDTF">2021-03-02T13:07:21Z</dcterms:created>
  <dcterms:modified xsi:type="dcterms:W3CDTF">2021-03-05T15:46:39Z</dcterms:modified>
</cp:coreProperties>
</file>